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47"/>
  </p:notesMasterIdLst>
  <p:handoutMasterIdLst>
    <p:handoutMasterId r:id="rId48"/>
  </p:handoutMasterIdLst>
  <p:sldIdLst>
    <p:sldId id="296" r:id="rId3"/>
    <p:sldId id="330" r:id="rId4"/>
    <p:sldId id="297" r:id="rId5"/>
    <p:sldId id="309" r:id="rId6"/>
    <p:sldId id="308" r:id="rId7"/>
    <p:sldId id="298" r:id="rId8"/>
    <p:sldId id="320" r:id="rId9"/>
    <p:sldId id="310" r:id="rId10"/>
    <p:sldId id="299" r:id="rId11"/>
    <p:sldId id="321" r:id="rId12"/>
    <p:sldId id="311" r:id="rId13"/>
    <p:sldId id="300" r:id="rId14"/>
    <p:sldId id="322" r:id="rId15"/>
    <p:sldId id="312" r:id="rId16"/>
    <p:sldId id="301" r:id="rId17"/>
    <p:sldId id="323" r:id="rId18"/>
    <p:sldId id="313" r:id="rId19"/>
    <p:sldId id="302" r:id="rId20"/>
    <p:sldId id="324" r:id="rId21"/>
    <p:sldId id="314" r:id="rId22"/>
    <p:sldId id="303" r:id="rId23"/>
    <p:sldId id="325" r:id="rId24"/>
    <p:sldId id="315" r:id="rId25"/>
    <p:sldId id="304" r:id="rId26"/>
    <p:sldId id="326" r:id="rId27"/>
    <p:sldId id="316" r:id="rId28"/>
    <p:sldId id="305" r:id="rId29"/>
    <p:sldId id="327" r:id="rId30"/>
    <p:sldId id="317" r:id="rId31"/>
    <p:sldId id="306" r:id="rId32"/>
    <p:sldId id="328" r:id="rId33"/>
    <p:sldId id="318" r:id="rId34"/>
    <p:sldId id="307" r:id="rId35"/>
    <p:sldId id="329" r:id="rId36"/>
    <p:sldId id="319" r:id="rId37"/>
    <p:sldId id="331" r:id="rId38"/>
    <p:sldId id="335" r:id="rId39"/>
    <p:sldId id="339" r:id="rId40"/>
    <p:sldId id="332" r:id="rId41"/>
    <p:sldId id="336" r:id="rId42"/>
    <p:sldId id="340" r:id="rId43"/>
    <p:sldId id="333" r:id="rId44"/>
    <p:sldId id="337" r:id="rId45"/>
    <p:sldId id="341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B5C"/>
    <a:srgbClr val="F7CF09"/>
    <a:srgbClr val="5E1D10"/>
    <a:srgbClr val="4D4D4D"/>
    <a:srgbClr val="B0AC00"/>
    <a:srgbClr val="D5E1E7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434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61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0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9FB9D-9082-4E8E-87AE-5D1F9CD2AF5F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39938-A6B2-465A-A0A5-7DED1324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9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 smtClean="0"/>
              <a:t>Literary Terms Self-Check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24868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41528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8674" y="3810000"/>
            <a:ext cx="2458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PARADOX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FOIL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3353" y="1336119"/>
            <a:ext cx="480939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person who is paired with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another character to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develop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the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other’s traits and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personality by contrast</a:t>
            </a:r>
          </a:p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8142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31032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1963" y="3810000"/>
            <a:ext cx="27921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4" action="ppaction://hlinksldjump"/>
              </a:rPr>
              <a:t>METAPHOR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5" action="ppaction://hlinksldjump"/>
              </a:rPr>
              <a:t>SIMILE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5935" y="1905000"/>
            <a:ext cx="5049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comparison of two objects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Using the words “like” or “as”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332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9712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42038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4" y="3810000"/>
            <a:ext cx="39892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ONOMATOPOEIA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ALLITERATION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654" y="1447800"/>
            <a:ext cx="491679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The use of words that sound </a:t>
            </a:r>
          </a:p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l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ike the sound they represent</a:t>
            </a:r>
          </a:p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27855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914400"/>
            <a:ext cx="72771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DIRECTIONS FOR SELF-CHECK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300" y="2057400"/>
            <a:ext cx="7086600" cy="4343400"/>
          </a:xfrm>
        </p:spPr>
        <p:txBody>
          <a:bodyPr/>
          <a:lstStyle/>
          <a:p>
            <a:r>
              <a:rPr lang="en-US" dirty="0" smtClean="0">
                <a:latin typeface="Book Antiqua" panose="02040602050305030304" pitchFamily="18" charset="0"/>
              </a:rPr>
              <a:t>Read the definition provided on the slide and then click</a:t>
            </a:r>
          </a:p>
          <a:p>
            <a:r>
              <a:rPr lang="en-US" dirty="0">
                <a:latin typeface="Book Antiqua" panose="02040602050305030304" pitchFamily="18" charset="0"/>
              </a:rPr>
              <a:t>o</a:t>
            </a:r>
            <a:r>
              <a:rPr lang="en-US" dirty="0" smtClean="0">
                <a:latin typeface="Book Antiqua" panose="02040602050305030304" pitchFamily="18" charset="0"/>
              </a:rPr>
              <a:t>n the answer you believe to be correct. 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If you are told to try</a:t>
            </a:r>
          </a:p>
          <a:p>
            <a:r>
              <a:rPr lang="en-US" dirty="0">
                <a:latin typeface="Book Antiqua" panose="02040602050305030304" pitchFamily="18" charset="0"/>
              </a:rPr>
              <a:t>a</a:t>
            </a:r>
            <a:r>
              <a:rPr lang="en-US" dirty="0" smtClean="0">
                <a:latin typeface="Book Antiqua" panose="02040602050305030304" pitchFamily="18" charset="0"/>
              </a:rPr>
              <a:t>gain, click on the back arrow and select your answer again.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0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23457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1600200"/>
            <a:ext cx="433169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contradictory statement</a:t>
            </a:r>
          </a:p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hat is somehow true</a:t>
            </a: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65909" y="3810000"/>
            <a:ext cx="25442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ALLUSION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PARADOX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266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5566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35626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2581" y="3810000"/>
            <a:ext cx="43909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FORESHADOWING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ALLUSION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07594" y="1371600"/>
            <a:ext cx="5460919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reference to a person, place,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or event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that an author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expects us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to recognize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41301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4068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4053" y="3810000"/>
            <a:ext cx="44080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PERSONIFICATION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METAPHOR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98016" y="1447800"/>
            <a:ext cx="52678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Giving human characteristics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to an animal, concept, or </a:t>
            </a:r>
          </a:p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i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nanimate objects</a:t>
            </a:r>
          </a:p>
        </p:txBody>
      </p:sp>
    </p:spTree>
    <p:extLst>
      <p:ext uri="{BB962C8B-B14F-4D97-AF65-F5344CB8AC3E}">
        <p14:creationId xmlns:p14="http://schemas.microsoft.com/office/powerpoint/2010/main" val="41784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9962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82964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0600" y="1447800"/>
            <a:ext cx="28457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play on words</a:t>
            </a: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8674" y="3657600"/>
            <a:ext cx="2458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PUN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PARADOX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1600200"/>
            <a:ext cx="276396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hint or clue of</a:t>
            </a:r>
          </a:p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w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hat is to come</a:t>
            </a: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4053" y="3810000"/>
            <a:ext cx="440800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ALLUSION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FORESHADOWING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042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3354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13206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36648" y="3810000"/>
            <a:ext cx="42028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VERBAL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DRAMATIC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57067" y="1066800"/>
            <a:ext cx="5886933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When the reader knows more 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bout characters/events than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hose involved in the story</a:t>
            </a: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11564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14952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1143000"/>
            <a:ext cx="499245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When a person says one thing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and means another thing</a:t>
            </a:r>
          </a:p>
          <a:p>
            <a:pPr algn="r"/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r"/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6649" y="3825922"/>
            <a:ext cx="420281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VERBAL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DRAMATIC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08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2420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260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5886" y="990600"/>
            <a:ext cx="668811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When actions have an effect that is 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opposite from what is intended so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the outcome is unexpected</a:t>
            </a:r>
          </a:p>
          <a:p>
            <a:pPr algn="r"/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61485" y="3810000"/>
            <a:ext cx="483568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DRAMATIC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SITUATIONAL IRONY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08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7856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2420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260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5478" y="914400"/>
            <a:ext cx="583852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feeling of anxiety or anticipation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that is felt by the reader while </a:t>
            </a:r>
          </a:p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waiting for the outcome of an event</a:t>
            </a:r>
          </a:p>
          <a:p>
            <a:pPr algn="r"/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r"/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8967" y="3810000"/>
            <a:ext cx="26981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SUSPENSE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ALLUSION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0089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2420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22602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98676"/>
            <a:ext cx="4191000" cy="4040124"/>
          </a:xfrm>
        </p:spPr>
      </p:pic>
    </p:spTree>
    <p:extLst>
      <p:ext uri="{BB962C8B-B14F-4D97-AF65-F5344CB8AC3E}">
        <p14:creationId xmlns:p14="http://schemas.microsoft.com/office/powerpoint/2010/main" val="37476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24400" y="1600200"/>
            <a:ext cx="321280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Great exaggeration</a:t>
            </a:r>
          </a:p>
          <a:p>
            <a:pPr algn="r"/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9426" y="3657600"/>
            <a:ext cx="30572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ALLUSION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HYPERBOLE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Again!</a:t>
            </a:r>
            <a:endParaRPr lang="en-US" dirty="0"/>
          </a:p>
        </p:txBody>
      </p:sp>
      <p:pic>
        <p:nvPicPr>
          <p:cNvPr id="4" name="Content Placeholder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0" y="2495550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20438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Great!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1598676"/>
            <a:ext cx="4191000" cy="404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340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447800"/>
            <a:ext cx="510107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A repetition of the initial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consonant sound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in a sentence </a:t>
            </a:r>
            <a:endParaRPr lang="en-US" sz="2800" dirty="0" smtClean="0">
              <a:solidFill>
                <a:schemeClr val="tx2">
                  <a:lumMod val="20000"/>
                  <a:lumOff val="8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or 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Book Antiqua" panose="02040602050305030304" pitchFamily="18" charset="0"/>
              </a:rPr>
              <a:t>line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3657600"/>
            <a:ext cx="39892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2" action="ppaction://hlinksldjump"/>
              </a:rPr>
              <a:t>ONOMATOPOEIA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endParaRPr lang="en-US" sz="3600" b="1" dirty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hlinkClick r:id="rId3" action="ppaction://hlinksldjump"/>
              </a:rPr>
              <a:t>ALLITERATION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_r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236</Words>
  <Application>Microsoft Office PowerPoint</Application>
  <PresentationFormat>On-screen Show (4:3)</PresentationFormat>
  <Paragraphs>111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global_read</vt:lpstr>
      <vt:lpstr>Literary Terms Self-Check</vt:lpstr>
      <vt:lpstr>DIRECTIONS FOR SELF-CHECK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  <vt:lpstr>PowerPoint Presentation</vt:lpstr>
      <vt:lpstr>Try Again!</vt:lpstr>
      <vt:lpstr>That’s Great!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IA Global Literary Terms</dc:title>
  <dc:creator>lynn</dc:creator>
  <cp:lastModifiedBy>test</cp:lastModifiedBy>
  <cp:revision>110</cp:revision>
  <dcterms:created xsi:type="dcterms:W3CDTF">2014-07-11T20:09:30Z</dcterms:created>
  <dcterms:modified xsi:type="dcterms:W3CDTF">2014-09-09T16:46:01Z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